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p:scale>
          <a:sx n="75" d="100"/>
          <a:sy n="75" d="100"/>
        </p:scale>
        <p:origin x="60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9DE13-FA59-4373-AC6A-5FF8837DF4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7707E9-5AC2-48F3-AE93-6571B2AE6C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4A5EBF-BF31-498B-9066-887F05D3CF2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4E67642-82DA-4555-93D4-485E430BC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1E902-FD6C-4BC6-8D9F-6E2D8AFC165A}"/>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5932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A633-2EF2-4F72-B097-A938DC7868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0EF1D-176C-4440-9E8F-2DA7F54AA0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DCEA5-B805-43D3-A6F1-C4A6D355BECC}"/>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6ECBED8D-32B9-4282-8D06-4131774B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8E282-4F4C-4047-9CAD-4ADBC8BC3B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119165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EBCDE0-1460-41BD-B9AB-26FAB404F4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B4EF86-CF57-46DC-AD5B-D40A76CA84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BAEC7-046E-41A8-A73A-CF8F3E88CB63}"/>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E858301-F68B-43B1-8775-456963C4D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F015-0318-4E1F-937B-1A7CFB1A78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9824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7796-62ED-4A60-8891-E35FB583D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49F90-BD2F-41AC-BD95-1C47F05E70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D4D67-7270-4F3B-8F4D-B8290A6EC18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F3D399F9-E3F2-462A-9D89-12A89EBE2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B65612-3399-475A-B17A-55019EA1C48F}"/>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16347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1E1E-743C-4346-9026-24D6204FF3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897CF7-E130-4AF5-AA07-51B5EEF89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B55B8D-4F17-44C5-B404-4EFC436C2CB4}"/>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2DC3C658-BFA2-4748-98EE-9CBE298C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BDE02-3907-4C7F-B734-CBD7312A86E5}"/>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670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03CBC-C56A-4788-8B21-51AFD5C05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85488F-F7CD-46B8-8275-F5A49AE7DA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9314AC-4906-48B7-8F2C-687FD1E9D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758EDA-3627-4F11-8020-71A2E7D107D2}"/>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F8787E05-4FB0-423C-899A-E3AA7DBD7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4224B3-2A3E-4ADF-86BA-6A89A62CB073}"/>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807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5707-1EF4-4F6E-ADDE-6D15B4F644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A08C3-AD49-4F3B-9C85-4CEC87A44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16218-5334-403E-B19C-0E353D4F4D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B006C1-1194-4FF7-A800-D352062BF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6D508C-01DB-47BC-BA9D-8E3B17DCC5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46604-93D4-4FA4-B1AC-90CEDD96E3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8" name="Footer Placeholder 7">
            <a:extLst>
              <a:ext uri="{FF2B5EF4-FFF2-40B4-BE49-F238E27FC236}">
                <a16:creationId xmlns:a16="http://schemas.microsoft.com/office/drawing/2014/main" id="{248CCEE5-755F-41AE-A12B-FBA6089B7E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89682B-357D-4126-A6EE-44D97A2E99AD}"/>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53862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1C18-A36C-486B-B27E-EEAD4FA015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3195FD-45DF-4726-AE9F-D50A3F7C342B}"/>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4" name="Footer Placeholder 3">
            <a:extLst>
              <a:ext uri="{FF2B5EF4-FFF2-40B4-BE49-F238E27FC236}">
                <a16:creationId xmlns:a16="http://schemas.microsoft.com/office/drawing/2014/main" id="{15408087-4F01-4E86-A2EC-DEC0A1119E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E0DF9-666B-40AD-B4CF-4C92FB3FCF90}"/>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056484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4CE6-E26E-4155-9EB5-FE940B41AE35}"/>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3" name="Footer Placeholder 2">
            <a:extLst>
              <a:ext uri="{FF2B5EF4-FFF2-40B4-BE49-F238E27FC236}">
                <a16:creationId xmlns:a16="http://schemas.microsoft.com/office/drawing/2014/main" id="{719D00D6-4411-4CA4-B931-6F58EEC34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E7A8F-56DD-4E1A-8F89-00034AA55F0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09847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B9A57-8687-4151-ABBA-C12D5369FB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8D4D83-4C5E-46D3-9156-7BC9B68CB1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4EDFDC-23BF-4BE9-8BBF-35ED0FEE6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18102-8B91-4045-9520-2A7B0977E4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CBD896C9-D375-47C0-B354-28906FC2F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117D-59BB-4C29-AB1C-7DFE0467A41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352803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DF0C-143D-4EBA-8DD2-5679033EA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93DB6-C307-45CF-B145-D43B7C26A5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80C79-ED3F-433C-A184-F3C6B464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5B2B5-2729-4C9D-A2BA-451C7F87017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077F45B3-F84E-49E5-9645-089841705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29555-3643-41D8-8533-9AD9E41DBD66}"/>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271947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20EED-9F98-409E-AAD3-370F755E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94B568-2139-4167-81B4-5890EF0A3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F3D23-0114-4928-B636-8285E5A6A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B5C66BC8-34A7-406D-8AD6-4D2B91F0D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62278D-6135-44D6-82C4-F7E7C718A9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44CB2-86AB-44CC-9D0D-319589AF82D3}" type="slidenum">
              <a:rPr lang="en-US" smtClean="0"/>
              <a:t>‹#›</a:t>
            </a:fld>
            <a:endParaRPr lang="en-US"/>
          </a:p>
        </p:txBody>
      </p:sp>
    </p:spTree>
    <p:extLst>
      <p:ext uri="{BB962C8B-B14F-4D97-AF65-F5344CB8AC3E}">
        <p14:creationId xmlns:p14="http://schemas.microsoft.com/office/powerpoint/2010/main" val="3438252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091BE9-7BE4-47D8-BF9E-F1D65D1AE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747" y="-29942"/>
            <a:ext cx="13511493" cy="6917884"/>
          </a:xfrm>
          <a:prstGeom prst="rect">
            <a:avLst/>
          </a:prstGeom>
        </p:spPr>
      </p:pic>
    </p:spTree>
    <p:extLst>
      <p:ext uri="{BB962C8B-B14F-4D97-AF65-F5344CB8AC3E}">
        <p14:creationId xmlns:p14="http://schemas.microsoft.com/office/powerpoint/2010/main" val="2692219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9B10-BC9D-4573-856A-72460B9E6AB8}"/>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Project intention:</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724B93B3-3F1D-4E2F-848C-748E13DFA695}"/>
              </a:ext>
            </a:extLst>
          </p:cNvPr>
          <p:cNvSpPr>
            <a:spLocks noGrp="1"/>
          </p:cNvSpPr>
          <p:nvPr>
            <p:ph idx="1"/>
          </p:nvPr>
        </p:nvSpPr>
        <p:spPr/>
        <p:txBody>
          <a:bodyPr/>
          <a:lstStyle/>
          <a:p>
            <a:pPr algn="l"/>
            <a:r>
              <a:rPr lang="en-US" b="0" i="0" dirty="0">
                <a:solidFill>
                  <a:schemeClr val="accent4">
                    <a:lumMod val="60000"/>
                    <a:lumOff val="40000"/>
                  </a:schemeClr>
                </a:solidFill>
                <a:effectLst/>
                <a:latin typeface="-apple-system"/>
              </a:rPr>
              <a:t>To create a platform that allows for artists to have control of their projects and careers.</a:t>
            </a:r>
          </a:p>
          <a:p>
            <a:pPr algn="l"/>
            <a:r>
              <a:rPr lang="en-US" b="0" i="0" dirty="0">
                <a:solidFill>
                  <a:schemeClr val="accent4">
                    <a:lumMod val="60000"/>
                    <a:lumOff val="40000"/>
                  </a:schemeClr>
                </a:solidFill>
                <a:effectLst/>
                <a:latin typeface="-apple-system"/>
              </a:rPr>
              <a:t>This is achieved through a crowdfunding model; artists can post projects of theirs which they want to get funded and ask for donations from their fans/followers.</a:t>
            </a:r>
          </a:p>
          <a:p>
            <a:pPr algn="l"/>
            <a:r>
              <a:rPr lang="en-US" b="0" i="0" dirty="0">
                <a:solidFill>
                  <a:schemeClr val="accent4">
                    <a:lumMod val="60000"/>
                    <a:lumOff val="40000"/>
                  </a:schemeClr>
                </a:solidFill>
                <a:effectLst/>
                <a:latin typeface="-apple-system"/>
              </a:rPr>
              <a:t>Similar to other crowdfunding platforms, the project owner will set a funding goal for the project and in turn offer incentives for different donation tiers.</a:t>
            </a:r>
          </a:p>
        </p:txBody>
      </p:sp>
    </p:spTree>
    <p:extLst>
      <p:ext uri="{BB962C8B-B14F-4D97-AF65-F5344CB8AC3E}">
        <p14:creationId xmlns:p14="http://schemas.microsoft.com/office/powerpoint/2010/main" val="1979384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3EAC-A4CB-4C63-8F50-0AD103D2E52A}"/>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Example:</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249A9330-5567-42F7-B75F-EDF01652C138}"/>
              </a:ext>
            </a:extLst>
          </p:cNvPr>
          <p:cNvSpPr>
            <a:spLocks noGrp="1"/>
          </p:cNvSpPr>
          <p:nvPr>
            <p:ph idx="1"/>
          </p:nvPr>
        </p:nvSpPr>
        <p:spPr>
          <a:xfrm>
            <a:off x="838200" y="1808692"/>
            <a:ext cx="10515600" cy="4351338"/>
          </a:xfrm>
        </p:spPr>
        <p:txBody>
          <a:bodyPr>
            <a:normAutofit fontScale="77500" lnSpcReduction="20000"/>
          </a:bodyPr>
          <a:lstStyle/>
          <a:p>
            <a:pPr marL="0" indent="0" algn="l">
              <a:buNone/>
            </a:pPr>
            <a:r>
              <a:rPr lang="en-US" b="0" i="0" dirty="0">
                <a:solidFill>
                  <a:schemeClr val="accent4">
                    <a:lumMod val="60000"/>
                    <a:lumOff val="40000"/>
                  </a:schemeClr>
                </a:solidFill>
                <a:effectLst/>
                <a:latin typeface="-apple-system"/>
              </a:rPr>
              <a:t>Artist-A wants to record a new music video for a song he recorded and has gained some traction on streaming services.</a:t>
            </a:r>
          </a:p>
          <a:p>
            <a:pPr marL="0" indent="0" algn="l">
              <a:buNone/>
            </a:pPr>
            <a:r>
              <a:rPr lang="en-US" b="0" i="0" dirty="0">
                <a:solidFill>
                  <a:schemeClr val="accent4">
                    <a:lumMod val="60000"/>
                    <a:lumOff val="40000"/>
                  </a:schemeClr>
                </a:solidFill>
                <a:effectLst/>
                <a:latin typeface="-apple-system"/>
              </a:rPr>
              <a:t>In order to film this video properly he will have several expenses.</a:t>
            </a:r>
          </a:p>
          <a:p>
            <a:pPr marL="0" indent="0" algn="l">
              <a:buNone/>
            </a:pPr>
            <a:r>
              <a:rPr lang="en-US" b="0" i="0" dirty="0">
                <a:solidFill>
                  <a:schemeClr val="accent4">
                    <a:lumMod val="60000"/>
                    <a:lumOff val="40000"/>
                  </a:schemeClr>
                </a:solidFill>
                <a:effectLst/>
                <a:latin typeface="-apple-system"/>
              </a:rPr>
              <a:t>Videographer, equipment, props, editing, the list goes on.</a:t>
            </a:r>
          </a:p>
          <a:p>
            <a:pPr marL="0" indent="0" algn="l">
              <a:buNone/>
            </a:pPr>
            <a:r>
              <a:rPr lang="en-US" b="0" i="0" dirty="0">
                <a:solidFill>
                  <a:schemeClr val="accent4">
                    <a:lumMod val="60000"/>
                    <a:lumOff val="40000"/>
                  </a:schemeClr>
                </a:solidFill>
                <a:effectLst/>
                <a:latin typeface="-apple-system"/>
              </a:rPr>
              <a:t>So he posts his project and intentions on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listing a $10,000 goal to get the video done.</a:t>
            </a:r>
          </a:p>
          <a:p>
            <a:pPr marL="0" indent="0" algn="l">
              <a:buNone/>
            </a:pPr>
            <a:r>
              <a:rPr lang="en-US" b="0" i="0" dirty="0">
                <a:solidFill>
                  <a:schemeClr val="accent4">
                    <a:lumMod val="60000"/>
                    <a:lumOff val="40000"/>
                  </a:schemeClr>
                </a:solidFill>
                <a:effectLst/>
                <a:latin typeface="-apple-system"/>
              </a:rPr>
              <a:t>He lists 3 donation tiers:</a:t>
            </a:r>
          </a:p>
          <a:p>
            <a:pPr algn="l"/>
            <a:r>
              <a:rPr lang="en-US" b="0" i="0" dirty="0">
                <a:solidFill>
                  <a:schemeClr val="accent4">
                    <a:lumMod val="60000"/>
                    <a:lumOff val="40000"/>
                  </a:schemeClr>
                </a:solidFill>
                <a:effectLst/>
                <a:latin typeface="-apple-system"/>
              </a:rPr>
              <a:t>Tier 1 - $20 - donor will receive a signed t-shirt from the artist specific to the music video.</a:t>
            </a:r>
          </a:p>
          <a:p>
            <a:pPr algn="l"/>
            <a:r>
              <a:rPr lang="en-US" b="0" i="0" dirty="0">
                <a:solidFill>
                  <a:schemeClr val="accent4">
                    <a:lumMod val="60000"/>
                    <a:lumOff val="40000"/>
                  </a:schemeClr>
                </a:solidFill>
                <a:effectLst/>
                <a:latin typeface="-apple-system"/>
              </a:rPr>
              <a:t>Tier 2 - $100 - donor will receive an Instagram shoutout from the artist.</a:t>
            </a:r>
          </a:p>
          <a:p>
            <a:pPr algn="l"/>
            <a:r>
              <a:rPr lang="en-US" b="0" i="0" dirty="0">
                <a:solidFill>
                  <a:schemeClr val="accent4">
                    <a:lumMod val="60000"/>
                    <a:lumOff val="40000"/>
                  </a:schemeClr>
                </a:solidFill>
                <a:effectLst/>
                <a:latin typeface="-apple-system"/>
              </a:rPr>
              <a:t>Tier 3 - $500 - donor will receive an </a:t>
            </a:r>
            <a:r>
              <a:rPr lang="en-US" b="0" i="0" dirty="0" err="1">
                <a:solidFill>
                  <a:schemeClr val="accent4">
                    <a:lumMod val="60000"/>
                    <a:lumOff val="40000"/>
                  </a:schemeClr>
                </a:solidFill>
                <a:effectLst/>
                <a:latin typeface="-apple-system"/>
              </a:rPr>
              <a:t>exlusive</a:t>
            </a:r>
            <a:r>
              <a:rPr lang="en-US" b="0" i="0" dirty="0">
                <a:solidFill>
                  <a:schemeClr val="accent4">
                    <a:lumMod val="60000"/>
                    <a:lumOff val="40000"/>
                  </a:schemeClr>
                </a:solidFill>
                <a:effectLst/>
                <a:latin typeface="-apple-system"/>
              </a:rPr>
              <a:t> 1 of 10 NFT of a clip from the music video and have their name in the video credits.</a:t>
            </a:r>
          </a:p>
          <a:p>
            <a:pPr marL="0" indent="0" algn="l">
              <a:buNone/>
            </a:pPr>
            <a:r>
              <a:rPr lang="en-US" b="0" i="0" dirty="0">
                <a:solidFill>
                  <a:schemeClr val="accent4">
                    <a:lumMod val="60000"/>
                    <a:lumOff val="40000"/>
                  </a:schemeClr>
                </a:solidFill>
                <a:effectLst/>
                <a:latin typeface="-apple-system"/>
              </a:rPr>
              <a:t>All transactions on the platform will take place on a blockchain network, The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Network.</a:t>
            </a:r>
          </a:p>
          <a:p>
            <a:pPr marL="0" indent="0">
              <a:buNone/>
            </a:pPr>
            <a:endParaRPr lang="en-US" dirty="0"/>
          </a:p>
        </p:txBody>
      </p:sp>
    </p:spTree>
    <p:extLst>
      <p:ext uri="{BB962C8B-B14F-4D97-AF65-F5344CB8AC3E}">
        <p14:creationId xmlns:p14="http://schemas.microsoft.com/office/powerpoint/2010/main" val="152577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54560F-F903-422F-9E84-B59D6AADA0DE}"/>
              </a:ext>
            </a:extLst>
          </p:cNvPr>
          <p:cNvSpPr>
            <a:spLocks noGrp="1"/>
          </p:cNvSpPr>
          <p:nvPr>
            <p:ph idx="1"/>
          </p:nvPr>
        </p:nvSpPr>
        <p:spPr>
          <a:xfrm>
            <a:off x="838200" y="1608667"/>
            <a:ext cx="10515600" cy="4953000"/>
          </a:xfrm>
        </p:spPr>
        <p:txBody>
          <a:bodyPr>
            <a:noAutofit/>
          </a:bodyPr>
          <a:lstStyle/>
          <a:p>
            <a:pPr marL="0" indent="0" algn="l">
              <a:buNone/>
            </a:pPr>
            <a:r>
              <a:rPr lang="en-US" sz="1900" b="0" i="0" dirty="0">
                <a:solidFill>
                  <a:schemeClr val="accent4">
                    <a:lumMod val="60000"/>
                    <a:lumOff val="40000"/>
                  </a:schemeClr>
                </a:solidFill>
                <a:effectLst/>
                <a:latin typeface="-apple-system"/>
              </a:rPr>
              <a:t>To transact on the network, donors must convert their currency to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Users can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BTC, ETH, SOL, LTC, ADA, XRP, or XLM.</a:t>
            </a:r>
          </a:p>
          <a:p>
            <a:pPr marL="0" indent="0" algn="l">
              <a:buNone/>
            </a:pPr>
            <a:r>
              <a:rPr lang="en-US" sz="1900" b="0" i="0" dirty="0">
                <a:solidFill>
                  <a:schemeClr val="accent4">
                    <a:lumMod val="60000"/>
                    <a:lumOff val="40000"/>
                  </a:schemeClr>
                </a:solidFill>
                <a:effectLst/>
                <a:latin typeface="-apple-system"/>
              </a:rPr>
              <a:t>Users can also purchase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USD, EUR, GBP, JPY, or AUD.</a:t>
            </a:r>
          </a:p>
          <a:p>
            <a:pPr marL="0" indent="0" algn="l">
              <a:buNone/>
            </a:pPr>
            <a:r>
              <a:rPr lang="en-US" sz="1900" b="0" i="0" dirty="0">
                <a:solidFill>
                  <a:schemeClr val="accent4">
                    <a:lumMod val="60000"/>
                    <a:lumOff val="40000"/>
                  </a:schemeClr>
                </a:solidFill>
                <a:effectLst/>
                <a:latin typeface="-apple-system"/>
              </a:rPr>
              <a:t>When donors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to make their donation, the tokens are held in escrow until the conclusion of the donation period.</a:t>
            </a:r>
          </a:p>
          <a:p>
            <a:pPr marL="0" indent="0" algn="l">
              <a:buNone/>
            </a:pPr>
            <a:r>
              <a:rPr lang="en-US" sz="1900" b="0" i="0" dirty="0">
                <a:solidFill>
                  <a:schemeClr val="accent4">
                    <a:lumMod val="60000"/>
                    <a:lumOff val="40000"/>
                  </a:schemeClr>
                </a:solidFill>
                <a:effectLst/>
                <a:latin typeface="-apple-system"/>
              </a:rPr>
              <a:t>Once the donation period closes, the network will determine what to do with the funds.</a:t>
            </a:r>
          </a:p>
          <a:p>
            <a:pPr marL="0" indent="0" algn="l">
              <a:buNone/>
            </a:pPr>
            <a:r>
              <a:rPr lang="en-US" sz="1900" b="0" i="0" dirty="0">
                <a:solidFill>
                  <a:schemeClr val="accent4">
                    <a:lumMod val="60000"/>
                    <a:lumOff val="40000"/>
                  </a:schemeClr>
                </a:solidFill>
                <a:effectLst/>
                <a:latin typeface="-apple-system"/>
              </a:rPr>
              <a:t>If Artist-A reaches his funding goal, the network will release the funds and he will then proceed with the filming of his video and subsequent distribution of the rewards to his donors as promised.</a:t>
            </a:r>
          </a:p>
          <a:p>
            <a:pPr marL="0" indent="0" algn="l">
              <a:buNone/>
            </a:pPr>
            <a:r>
              <a:rPr lang="en-US" sz="1900" b="0" i="0" dirty="0">
                <a:solidFill>
                  <a:schemeClr val="accent4">
                    <a:lumMod val="60000"/>
                    <a:lumOff val="40000"/>
                  </a:schemeClr>
                </a:solidFill>
                <a:effectLst/>
                <a:latin typeface="-apple-system"/>
              </a:rPr>
              <a:t>If he does not reach his funding goal, the network will automatically refund all donors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How the artist spends his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will be recorded by the network and be viewable to all donors.</a:t>
            </a:r>
          </a:p>
          <a:p>
            <a:pPr marL="0" indent="0" algn="l">
              <a:buNone/>
            </a:pPr>
            <a:r>
              <a:rPr lang="en-US" sz="1900" b="0" i="0" dirty="0">
                <a:solidFill>
                  <a:schemeClr val="accent4">
                    <a:lumMod val="60000"/>
                    <a:lumOff val="40000"/>
                  </a:schemeClr>
                </a:solidFill>
                <a:effectLst/>
                <a:latin typeface="-apple-system"/>
              </a:rPr>
              <a:t>To ensure trust in the network, the artist must document what the funds are being allocated to.</a:t>
            </a:r>
          </a:p>
          <a:p>
            <a:pPr marL="0" indent="0" algn="l">
              <a:buNone/>
            </a:pPr>
            <a:r>
              <a:rPr lang="en-US" sz="1900" b="0" i="0" dirty="0">
                <a:solidFill>
                  <a:schemeClr val="accent4">
                    <a:lumMod val="60000"/>
                    <a:lumOff val="40000"/>
                  </a:schemeClr>
                </a:solidFill>
                <a:effectLst/>
                <a:latin typeface="-apple-system"/>
              </a:rPr>
              <a:t>The artist will document and prove that the funds were allocated correctly.</a:t>
            </a:r>
          </a:p>
        </p:txBody>
      </p:sp>
      <p:sp>
        <p:nvSpPr>
          <p:cNvPr id="5" name="Title 4">
            <a:extLst>
              <a:ext uri="{FF2B5EF4-FFF2-40B4-BE49-F238E27FC236}">
                <a16:creationId xmlns:a16="http://schemas.microsoft.com/office/drawing/2014/main" id="{DBF52B62-0BC4-4D9A-B82B-D233EB02C4C3}"/>
              </a:ext>
            </a:extLst>
          </p:cNvPr>
          <p:cNvSpPr>
            <a:spLocks noGrp="1"/>
          </p:cNvSpPr>
          <p:nvPr>
            <p:ph type="title"/>
          </p:nvPr>
        </p:nvSpPr>
        <p:spPr>
          <a:xfrm>
            <a:off x="838200" y="527579"/>
            <a:ext cx="10515600" cy="1081088"/>
          </a:xfrm>
        </p:spPr>
        <p:txBody>
          <a:bodyPr>
            <a:normAutofit/>
          </a:bodyPr>
          <a:lstStyle/>
          <a:p>
            <a:r>
              <a:rPr lang="en-US" sz="2800" b="0" i="0" dirty="0">
                <a:solidFill>
                  <a:schemeClr val="accent4">
                    <a:lumMod val="60000"/>
                    <a:lumOff val="40000"/>
                  </a:schemeClr>
                </a:solidFill>
                <a:effectLst/>
                <a:latin typeface="-apple-system"/>
              </a:rPr>
              <a:t>The </a:t>
            </a:r>
            <a:r>
              <a:rPr lang="en-US" sz="2800" b="0" i="0" dirty="0" err="1">
                <a:solidFill>
                  <a:schemeClr val="accent4">
                    <a:lumMod val="60000"/>
                    <a:lumOff val="40000"/>
                  </a:schemeClr>
                </a:solidFill>
                <a:effectLst/>
                <a:latin typeface="-apple-system"/>
              </a:rPr>
              <a:t>Suppart</a:t>
            </a:r>
            <a:r>
              <a:rPr lang="en-US" sz="2800" b="0" i="0" dirty="0">
                <a:solidFill>
                  <a:schemeClr val="accent4">
                    <a:lumMod val="60000"/>
                    <a:lumOff val="40000"/>
                  </a:schemeClr>
                </a:solidFill>
                <a:effectLst/>
                <a:latin typeface="-apple-system"/>
              </a:rPr>
              <a:t> network is an open ledger system that allows users to see how donor funds are utilized.</a:t>
            </a:r>
            <a:endParaRPr lang="en-US" sz="2800" dirty="0"/>
          </a:p>
        </p:txBody>
      </p:sp>
    </p:spTree>
    <p:extLst>
      <p:ext uri="{BB962C8B-B14F-4D97-AF65-F5344CB8AC3E}">
        <p14:creationId xmlns:p14="http://schemas.microsoft.com/office/powerpoint/2010/main" val="112635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4014FB-39B9-4FDC-82AF-40BDB017D386}"/>
              </a:ext>
            </a:extLst>
          </p:cNvPr>
          <p:cNvSpPr>
            <a:spLocks noGrp="1"/>
          </p:cNvSpPr>
          <p:nvPr>
            <p:ph idx="1"/>
          </p:nvPr>
        </p:nvSpPr>
        <p:spPr>
          <a:xfrm>
            <a:off x="838200" y="1540933"/>
            <a:ext cx="10515600" cy="4636030"/>
          </a:xfrm>
        </p:spPr>
        <p:txBody>
          <a:bodyPr/>
          <a:lstStyle/>
          <a:p>
            <a:pPr marL="0" indent="0" algn="l">
              <a:buNone/>
            </a:pPr>
            <a:r>
              <a:rPr lang="en-US" b="0" i="0" dirty="0">
                <a:solidFill>
                  <a:schemeClr val="accent4">
                    <a:lumMod val="60000"/>
                    <a:lumOff val="40000"/>
                  </a:schemeClr>
                </a:solidFill>
                <a:effectLst/>
                <a:latin typeface="-apple-system"/>
              </a:rPr>
              <a:t>The goal of this platform is to empower artists while allowing for them to have a greater sense of connectivity with their fans.</a:t>
            </a:r>
          </a:p>
          <a:p>
            <a:pPr marL="0" indent="0" algn="l">
              <a:buNone/>
            </a:pPr>
            <a:r>
              <a:rPr lang="en-US" b="0" i="0" dirty="0">
                <a:solidFill>
                  <a:schemeClr val="accent4">
                    <a:lumMod val="60000"/>
                    <a:lumOff val="40000"/>
                  </a:schemeClr>
                </a:solidFill>
                <a:effectLst/>
                <a:latin typeface="-apple-system"/>
              </a:rPr>
              <a:t>Artists benefit from having an additional means to fund their projects besides funding it themselves or traditional funding methods with traditional strings attached.</a:t>
            </a:r>
          </a:p>
          <a:p>
            <a:pPr marL="0" indent="0" algn="l">
              <a:buNone/>
            </a:pPr>
            <a:r>
              <a:rPr lang="en-US" b="0" i="0" dirty="0">
                <a:solidFill>
                  <a:schemeClr val="accent4">
                    <a:lumMod val="60000"/>
                    <a:lumOff val="40000"/>
                  </a:schemeClr>
                </a:solidFill>
                <a:effectLst/>
                <a:latin typeface="-apple-system"/>
              </a:rPr>
              <a:t>Fans benefit from having a direct connection with the artists that they follow and for the first time in history being able to contribute to their favorite artists' work.</a:t>
            </a:r>
          </a:p>
          <a:p>
            <a:pPr marL="0" indent="0">
              <a:buNone/>
            </a:pPr>
            <a:endParaRPr lang="en-US" dirty="0"/>
          </a:p>
        </p:txBody>
      </p:sp>
    </p:spTree>
    <p:extLst>
      <p:ext uri="{BB962C8B-B14F-4D97-AF65-F5344CB8AC3E}">
        <p14:creationId xmlns:p14="http://schemas.microsoft.com/office/powerpoint/2010/main" val="229551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542</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PowerPoint Presentation</vt:lpstr>
      <vt:lpstr>Project intention:</vt:lpstr>
      <vt:lpstr>Example:</vt:lpstr>
      <vt:lpstr>The Suppart network is an open ledger system that allows users to see how donor funds are utilized.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weier</dc:creator>
  <cp:lastModifiedBy>Ryan weier</cp:lastModifiedBy>
  <cp:revision>3</cp:revision>
  <dcterms:created xsi:type="dcterms:W3CDTF">2021-11-20T14:08:52Z</dcterms:created>
  <dcterms:modified xsi:type="dcterms:W3CDTF">2021-11-20T14:19:31Z</dcterms:modified>
</cp:coreProperties>
</file>

<file path=docProps/thumbnail.jpeg>
</file>